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56" r:id="rId2"/>
    <p:sldId id="315" r:id="rId3"/>
    <p:sldId id="311" r:id="rId4"/>
    <p:sldId id="313" r:id="rId5"/>
    <p:sldId id="312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6" r:id="rId16"/>
    <p:sldId id="323" r:id="rId17"/>
    <p:sldId id="325" r:id="rId18"/>
    <p:sldId id="327" r:id="rId19"/>
    <p:sldId id="328" r:id="rId20"/>
    <p:sldId id="329" r:id="rId21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15"/>
  </p:normalViewPr>
  <p:slideViewPr>
    <p:cSldViewPr snapToGrid="0">
      <p:cViewPr varScale="1">
        <p:scale>
          <a:sx n="59" d="100"/>
          <a:sy n="59" d="100"/>
        </p:scale>
        <p:origin x="96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E1819-BCA5-5648-B675-269B2E088A09}" type="datetimeFigureOut">
              <a:rPr lang="en-PK" smtClean="0"/>
              <a:t>03/30/2025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7B810-6C50-6045-9A7B-671F7EF6512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1646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EF93-8F68-7EC8-8C03-E14E2DFA9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FDB7E-8066-F0D3-1C1E-B49E0E0D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7AA46-4EB6-81EB-CE67-063DBF10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CB1B-F2CF-4AA6-8AB5-19BF2AE277F3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E88FD-AE3A-D514-1FAA-C794892A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7CD2-91E1-1254-716C-1C9A0788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8A9F-AD3D-B6A8-C53C-E5C4D3E0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5AF2B-3AB3-DFB2-680F-EBA521A01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BC05-4FE9-A177-5326-70884FC6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D98D5-D664-40F2-8610-3050325C2BA9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15C4-8123-C314-B3BC-E4B1626C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6F1D0-788D-B3A6-3875-3345C1EB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2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46937-2DC2-401A-7758-A0EE8A082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81E94-8316-5C99-D97E-3149313F3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E2C08-2831-A6E1-F71D-29729FF3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DA66-1E84-4B1B-82C8-F961F4EAB60D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1CF5-321E-7F08-6923-B124CAD0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CE3D3-9B92-7131-AE00-22D642A2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D0C1-3278-C667-1617-CE52F6BF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6EFD-3774-5E9A-DA71-9FE3CB786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483C5-51B3-C338-A41D-FA0389C9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4425-E024-425E-9FE1-613A4D866790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147FD-13B4-2792-CF6D-149BE614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866F-6F4A-2842-0E2B-5A484F11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EA1D-5303-D2F3-F0C8-F0EECA0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18A08-BE7B-5F33-5CDD-21ACE0EDB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3FA3-9B04-A37D-D586-AFBDCFB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B091-2A8B-4EFD-B4E4-AADE40633C06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F4C2-AE11-42E3-BF16-D9FC3D67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F25A-5D9B-B413-1A8F-70C158BA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1112-2C81-9DF6-948E-23F98F0D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2F37-9690-BC1C-FC1C-C74D380DD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87729-894B-E1F9-575A-E44FE6DA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F5AD1-9E55-99D9-D534-4059B420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8938-F28F-48E0-A4DB-168A96127ABD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8056-BD54-8DBB-C221-57B51A37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5568B-7E4E-3282-71BC-F46E3371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5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97C4-9B88-91F2-2E4C-C2D3627C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8739-0D45-4807-AB30-F886ECFF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FE31C-7A3D-0989-9D10-DE2C5EED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4B173-0998-9DC8-3541-9D76CF2AF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C99D-96C6-9A53-27FE-AD3ADB4FA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79E3E-2C24-E9C5-4F0E-6D4D42CD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AFE3-B253-4657-9C1F-CD9F4CFF0147}" type="datetime1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DF21C-3467-78F4-ACDB-6A488CF5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5419D-3194-E032-0169-50F2DB2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2B97-DA49-BD90-462C-E9A3030D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94D9A-B39D-E445-ACCC-17EF3A2F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38EB-9E3F-420C-B3B7-789CFFF207EF}" type="datetime1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46245-0C14-A2DD-7CC9-345A4B0E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9BED-8EC3-3F87-D5EB-388FD524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C99A7-75A1-95CA-D6E8-DA413FB2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88ED-425D-4F29-ACC4-75EC8E8A65D6}" type="datetime1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B0D4-191E-3210-513A-D3656361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F408-67D1-8B0F-AC9D-FFA9BBD7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05CD-60D8-9F1A-4197-06F46456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1B31E-299A-AF0E-609E-256B988D3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1883B-9C2A-0655-B645-E2D750FFA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D4F1-09DE-B4FA-6D25-0C3E9E5A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07F-0EE4-47AA-A033-91A3CC66209D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1000E-0BCE-D5B7-B7AD-EC83950C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A8FC2-2932-48E8-367F-9F1161FA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8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66A0-16C2-1FD5-5490-63B269A0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631CE-398C-12A7-E507-3968BCD29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02802-AC1B-518B-6DDF-C0F2CA18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B581-4078-BF4E-29C9-4D694900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3C71-548F-4537-B38D-ADA3344D7A62}" type="datetime1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BAA29-0B2B-7576-ABDF-1A2ECA38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074C-5223-0C18-4A3F-CFF582DE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D2B91-A7CC-9BD9-1F35-BE6E4E9C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FB7C7-A5CF-58C4-2A70-D00A5217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3428F-C050-7C0B-FF22-A96973BB5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7E84-648C-49C5-912A-0E44587CE2F1}" type="datetime1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30784-EC29-FB38-E379-4094857C3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Omer Rana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76603-FCA7-05DA-58FA-24E529EF1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4213-D29E-45E1-9538-5A32F90A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C13D-D189-4122-B03C-672CA7A7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368" y="1736581"/>
            <a:ext cx="5063535" cy="2387600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buClr>
                <a:schemeClr val="tx2"/>
              </a:buClr>
              <a:buSzPct val="75000"/>
            </a:pPr>
            <a:r>
              <a:rPr lang="en-US" altLang="en-PK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ANALYSIS</a:t>
            </a:r>
            <a:br>
              <a:rPr lang="en-US" altLang="en-PK" sz="4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PK" sz="3200" b="1" i="1" dirty="0">
                <a:solidFill>
                  <a:srgbClr val="FF0000"/>
                </a:solidFill>
                <a:latin typeface="Univers (W1)" charset="0"/>
              </a:rPr>
              <a:t>Conceptual Design</a:t>
            </a:r>
            <a:br>
              <a:rPr lang="en-US" altLang="en-PK" sz="3200" b="1" i="1" dirty="0">
                <a:solidFill>
                  <a:srgbClr val="FF0000"/>
                </a:solidFill>
                <a:latin typeface="Univers (W1)" charset="0"/>
              </a:rPr>
            </a:br>
            <a:r>
              <a:rPr lang="en-US" altLang="en-PK" sz="3200" b="1" i="1" dirty="0">
                <a:solidFill>
                  <a:srgbClr val="FF0000"/>
                </a:solidFill>
                <a:latin typeface="Univers (W1)" charset="0"/>
              </a:rPr>
              <a:t>Physical Design </a:t>
            </a:r>
            <a:r>
              <a:rPr lang="en-US" altLang="en-PK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PK" sz="4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5754255"/>
            <a:ext cx="3906982" cy="110374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Omer Rana</a:t>
            </a: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4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969" y="1638788"/>
            <a:ext cx="10037694" cy="4410320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Steps of Design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8131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599" y="1817250"/>
            <a:ext cx="11302947" cy="4283105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Interface Design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  <a:endParaRPr lang="en-US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2446" y="6126481"/>
            <a:ext cx="1112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oogle Sans"/>
              </a:rPr>
              <a:t>Black Box </a:t>
            </a:r>
            <a:r>
              <a:rPr lang="en-US" dirty="0" smtClean="0">
                <a:solidFill>
                  <a:srgbClr val="FF0000"/>
                </a:solidFill>
                <a:latin typeface="Google Sans"/>
              </a:rPr>
              <a:t>evaluates </a:t>
            </a:r>
            <a:r>
              <a:rPr lang="en-US" dirty="0">
                <a:solidFill>
                  <a:srgbClr val="FF0000"/>
                </a:solidFill>
                <a:latin typeface="Google Sans"/>
              </a:rPr>
              <a:t>functionality without knowledge of the internal </a:t>
            </a:r>
            <a:r>
              <a:rPr lang="en-US" dirty="0" smtClean="0">
                <a:solidFill>
                  <a:srgbClr val="FF0000"/>
                </a:solidFill>
                <a:latin typeface="Google Sans"/>
              </a:rPr>
              <a:t>code.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Google Sans"/>
              </a:rPr>
              <a:t>White Box </a:t>
            </a:r>
            <a:r>
              <a:rPr lang="en-US" dirty="0" smtClean="0">
                <a:solidFill>
                  <a:srgbClr val="FF0000"/>
                </a:solidFill>
                <a:latin typeface="Google Sans"/>
              </a:rPr>
              <a:t>testing </a:t>
            </a:r>
            <a:r>
              <a:rPr lang="en-US" dirty="0">
                <a:solidFill>
                  <a:srgbClr val="FF0000"/>
                </a:solidFill>
                <a:latin typeface="Google Sans"/>
              </a:rPr>
              <a:t>examines the internal workings, including code and logic, to identify potential issues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Interface Design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2000"/>
                    </a14:imgEffect>
                  </a14:imgLayer>
                </a14:imgProps>
              </a:ext>
            </a:extLst>
          </a:blip>
          <a:srcRect t="5618"/>
          <a:stretch/>
        </p:blipFill>
        <p:spPr>
          <a:xfrm>
            <a:off x="940527" y="1665035"/>
            <a:ext cx="10214566" cy="50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Coupling &amp; Cohesion</a:t>
            </a:r>
            <a:endParaRPr lang="en-US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765" y="1499527"/>
            <a:ext cx="9999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Coupling and cohesion are two parameters on which we can understand the quality of modularity in the design of a software.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Coupling: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measure of interdependence of one module over another module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3567793"/>
            <a:ext cx="862148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6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Coupling Types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31372" y="1417996"/>
            <a:ext cx="107725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</a:rPr>
              <a:t>Data </a:t>
            </a:r>
            <a:r>
              <a:rPr lang="en-US" altLang="en-US" sz="2400" b="1" dirty="0">
                <a:solidFill>
                  <a:srgbClr val="FF0000"/>
                </a:solidFill>
              </a:rPr>
              <a:t>Coupling (Low Coupling):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</a:rPr>
              <a:t>Modules interact by passing simple data as parameters.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1D35"/>
                </a:solidFill>
              </a:rPr>
              <a:t>Example:</a:t>
            </a:r>
            <a:r>
              <a:rPr lang="en-US" altLang="en-US" sz="2400" dirty="0">
                <a:solidFill>
                  <a:srgbClr val="001D35"/>
                </a:solidFill>
              </a:rPr>
              <a:t> A function 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calculate_total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(price, quantity)</a:t>
            </a:r>
            <a:r>
              <a:rPr lang="en-US" altLang="en-US" sz="2400" dirty="0">
                <a:solidFill>
                  <a:srgbClr val="001D35"/>
                </a:solidFill>
              </a:rPr>
              <a:t> takes two primitive data types as input.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Stamp Coupling (Moderate Coupling):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</a:rPr>
              <a:t>Modules share complex data structures (like objects or records).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Example: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 A function 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process_customer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customer_record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</a:rPr>
              <a:t> 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takes a 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cs typeface="Courier New" panose="02070309020205020404" pitchFamily="49" charset="0"/>
              </a:rPr>
              <a:t>customer_record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 object as input.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</a:rPr>
              <a:t>Control Coupling (Moderate Coupling):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</a:rPr>
              <a:t>One module controls the behavior of another by passing control flags or parameters.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Example: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 A function 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process_order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order_type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order_details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</a:rPr>
              <a:t> 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uses the </a:t>
            </a:r>
            <a:r>
              <a:rPr lang="en-US" altLang="en-US" sz="2400" dirty="0" err="1">
                <a:solidFill>
                  <a:schemeClr val="tx2">
                    <a:lumMod val="50000"/>
                  </a:schemeClr>
                </a:solidFill>
                <a:cs typeface="Courier New" panose="02070309020205020404" pitchFamily="49" charset="0"/>
              </a:rPr>
              <a:t>order_type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 parameter to determine which processing logic to use. </a:t>
            </a:r>
            <a:endParaRPr lang="en-US" sz="24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3399" y="3821247"/>
            <a:ext cx="65" cy="4564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50784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9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372" y="856357"/>
            <a:ext cx="107725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0000"/>
                </a:solidFill>
                <a:latin typeface="Google Sans"/>
              </a:rPr>
              <a:t>Common </a:t>
            </a:r>
            <a:r>
              <a:rPr lang="en-US" altLang="en-US" sz="2400" b="1" dirty="0">
                <a:solidFill>
                  <a:srgbClr val="FF0000"/>
                </a:solidFill>
                <a:latin typeface="Google Sans"/>
              </a:rPr>
              <a:t>Coupling (Moderate Coupling):</a:t>
            </a:r>
            <a:endParaRPr lang="en-US" altLang="en-US" sz="2400" dirty="0">
              <a:solidFill>
                <a:srgbClr val="FF0000"/>
              </a:solidFill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Modules share global data or a common database, creating dependency.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1D35"/>
                </a:solidFill>
                <a:latin typeface="Google Sans"/>
              </a:rPr>
              <a:t>Example:</a:t>
            </a: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 Multiple modules access the same global variable or database table.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Google Sans"/>
              </a:rPr>
              <a:t>Content Coupling (High Coupling):</a:t>
            </a:r>
            <a:endParaRPr lang="en-US" altLang="en-US" sz="2400" dirty="0">
              <a:solidFill>
                <a:srgbClr val="FF0000"/>
              </a:solidFill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One module directly accesses or modifies the internal data or code of another module, creating tight dependency.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1D35"/>
                </a:solidFill>
                <a:latin typeface="Google Sans"/>
              </a:rPr>
              <a:t>Example:</a:t>
            </a: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 Module A directly accesses and modifies the internal variables of Module B.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Google Sans"/>
              </a:rPr>
              <a:t>Message Coupling (Low Coupling):</a:t>
            </a:r>
            <a:endParaRPr lang="en-US" altLang="en-US" sz="2400" dirty="0">
              <a:solidFill>
                <a:srgbClr val="FF0000"/>
              </a:solidFill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Modules communicate through messages or events, promoting loose coupling. 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1D35"/>
                </a:solidFill>
                <a:latin typeface="Google Sans"/>
              </a:rPr>
              <a:t>Example:</a:t>
            </a:r>
            <a:r>
              <a:rPr lang="en-US" altLang="en-US" sz="2400" dirty="0">
                <a:solidFill>
                  <a:srgbClr val="001D35"/>
                </a:solidFill>
                <a:latin typeface="Google Sans"/>
              </a:rPr>
              <a:t> Modules interact by sending and receiving messages through a message queue. </a:t>
            </a:r>
            <a:endParaRPr lang="en-US" sz="2400" b="1" dirty="0">
              <a:solidFill>
                <a:srgbClr val="FF0000"/>
              </a:solidFill>
              <a:latin typeface="Google Sans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External Coupling: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Modules are coupled through an external data format or communication 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protocol (Databases, APIs..</a:t>
            </a:r>
            <a:r>
              <a:rPr lang="en-US" sz="2400" dirty="0" err="1" smtClean="0">
                <a:solidFill>
                  <a:srgbClr val="001D35"/>
                </a:solidFill>
                <a:latin typeface="Google Sans"/>
              </a:rPr>
              <a:t>etc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).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</a:t>
            </a:r>
            <a:endParaRPr lang="en-US" sz="2400" dirty="0">
              <a:solidFill>
                <a:srgbClr val="001D35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77021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Coupling &amp; Cohesion</a:t>
            </a:r>
            <a:endParaRPr lang="en-US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765" y="1499526"/>
            <a:ext cx="10381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Cohesion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is the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crucial concept in software engineering, representing how closely related and focused the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functionalities are within a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single module or class are. High cohesion within a module or class leads to better maintainability, understandability, and reusability of code. 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22356" r="5375" b="6922"/>
          <a:stretch/>
        </p:blipFill>
        <p:spPr>
          <a:xfrm>
            <a:off x="2918846" y="3275477"/>
            <a:ext cx="5512936" cy="33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Cohesion Types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04503" y="1600200"/>
            <a:ext cx="12087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Functional Cohesion (High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All elements within a module are related to a single, well-defined function or task.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A module responsible for calculating the total cost of an order.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Sequential Cohesion (Moderate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are related because they are executed in a specific sequence.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A module that first </a:t>
            </a:r>
            <a:r>
              <a:rPr lang="en-US" sz="2400" dirty="0" smtClean="0"/>
              <a:t>function output then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output ..and so on…..</a:t>
            </a:r>
            <a:r>
              <a:rPr lang="en-US" sz="2400" dirty="0"/>
              <a:t> </a:t>
            </a:r>
            <a:r>
              <a:rPr lang="en-US" sz="2400" dirty="0" smtClean="0"/>
              <a:t>Until final out come.</a:t>
            </a:r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Communicational Cohesion (Moderate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are related because they operate on the same </a:t>
            </a:r>
            <a:r>
              <a:rPr lang="en-US" sz="2400" dirty="0" smtClean="0"/>
              <a:t>data structure.</a:t>
            </a:r>
            <a:r>
              <a:rPr lang="en-US" sz="2400" dirty="0"/>
              <a:t>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A module that manages user accounts and their associated data.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Procedural Cohesion (Moderate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are related because they are executed in a specific sequence.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A module that first validates data, then processes it, and finally stores it. </a:t>
            </a:r>
          </a:p>
        </p:txBody>
      </p:sp>
    </p:spTree>
    <p:extLst>
      <p:ext uri="{BB962C8B-B14F-4D97-AF65-F5344CB8AC3E}">
        <p14:creationId xmlns:p14="http://schemas.microsoft.com/office/powerpoint/2010/main" val="235931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Cohesion Types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399" y="1600200"/>
            <a:ext cx="11288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Temporal Cohesion (Low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are related because they are performed at the same time.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A module that handles both input and output operations during the same event.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Logical Cohesion (Low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are related because they perform similar logical operations. </a:t>
            </a:r>
          </a:p>
          <a:p>
            <a:pPr fontAlgn="ctr"/>
            <a:r>
              <a:rPr lang="en-US" sz="2400" b="1" dirty="0"/>
              <a:t>Example:</a:t>
            </a:r>
            <a:r>
              <a:rPr lang="en-US" sz="2400" dirty="0"/>
              <a:t> </a:t>
            </a:r>
            <a:r>
              <a:rPr lang="en-US" sz="2400" dirty="0" smtClean="0"/>
              <a:t>Input , output functions…..</a:t>
            </a:r>
            <a:r>
              <a:rPr lang="en-US" sz="2400" dirty="0"/>
              <a:t>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Coincidental Cohesion (Low Cohesion):</a:t>
            </a:r>
            <a:endParaRPr lang="en-US" sz="2400" dirty="0">
              <a:solidFill>
                <a:srgbClr val="FF0000"/>
              </a:solidFill>
            </a:endParaRPr>
          </a:p>
          <a:p>
            <a:pPr fontAlgn="ctr"/>
            <a:r>
              <a:rPr lang="en-US" sz="2400" dirty="0"/>
              <a:t>Elements within a module are </a:t>
            </a:r>
            <a:r>
              <a:rPr lang="en-US" sz="2400" dirty="0" smtClean="0"/>
              <a:t>unrelated mean a module is collection of </a:t>
            </a:r>
            <a:r>
              <a:rPr lang="en-US" sz="2400" dirty="0" err="1" smtClean="0"/>
              <a:t>randam</a:t>
            </a:r>
            <a:r>
              <a:rPr lang="en-US" sz="2400" dirty="0" smtClean="0"/>
              <a:t> function from different module, </a:t>
            </a:r>
            <a:r>
              <a:rPr lang="en-US" sz="2400" dirty="0"/>
              <a:t>making it difficult to maintain and reuse. </a:t>
            </a:r>
          </a:p>
          <a:p>
            <a:r>
              <a:rPr lang="en-US" sz="2400" b="1" dirty="0"/>
              <a:t>Example:</a:t>
            </a:r>
            <a:r>
              <a:rPr lang="en-US" sz="2400" dirty="0"/>
              <a:t> A module that contains unrelated functions, such as calculating the area of a circle and printing a user's name. </a:t>
            </a:r>
          </a:p>
          <a:p>
            <a:pPr fontAlgn="ctr"/>
            <a:r>
              <a:rPr lang="en-US" sz="2400" dirty="0" smtClean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30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err="1" smtClean="0">
                <a:solidFill>
                  <a:srgbClr val="FF0000"/>
                </a:solidFill>
              </a:rPr>
              <a:t>Desgin</a:t>
            </a:r>
            <a:r>
              <a:rPr lang="en-US" altLang="en-US" sz="3200" dirty="0" smtClean="0">
                <a:solidFill>
                  <a:srgbClr val="FF0000"/>
                </a:solidFill>
              </a:rPr>
              <a:t> Approaches</a:t>
            </a:r>
            <a:endParaRPr lang="en-US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8" y="3479589"/>
            <a:ext cx="9562829" cy="3378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0352" y="1789027"/>
            <a:ext cx="478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Bottom-up Approach </a:t>
            </a:r>
            <a:r>
              <a:rPr lang="en-US" dirty="0" smtClean="0"/>
              <a:t>involves</a:t>
            </a:r>
            <a:r>
              <a:rPr lang="en-US" dirty="0"/>
              <a:t> starting with the smallest, most basic components and building upwards, gradually integrating them into larger, more complex systems.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938" y="1725263"/>
            <a:ext cx="4781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The Top-down Approach </a:t>
            </a:r>
            <a:r>
              <a:rPr lang="en-US" dirty="0" smtClean="0"/>
              <a:t>involves</a:t>
            </a:r>
            <a:r>
              <a:rPr lang="en-US" dirty="0"/>
              <a:t> starting with a high-level overview of the system and then progressively breaking it down into smaller, more manageable components and subcomponents until the desired level of detail is reached.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42693" y="804220"/>
            <a:ext cx="10312400" cy="5508987"/>
            <a:chOff x="631825" y="609600"/>
            <a:chExt cx="7752039" cy="4636503"/>
          </a:xfrm>
        </p:grpSpPr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631825" y="1160463"/>
              <a:ext cx="5909609" cy="111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Developed first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Agreement between client and analyst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Describes what the system will provide and any constraints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Natural language and conceptual diagrams</a:t>
              </a:r>
              <a:endParaRPr lang="en-US" altLang="en-US" sz="2000" b="1" dirty="0"/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ph type="title" idx="4294967295"/>
            </p:nvPr>
          </p:nvSpPr>
          <p:spPr bwMode="auto">
            <a:xfrm>
              <a:off x="631825" y="609600"/>
              <a:ext cx="4800600" cy="6858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US" altLang="en-US" sz="2800" b="1" u="sng" dirty="0" smtClean="0">
                  <a:solidFill>
                    <a:srgbClr val="FF0000"/>
                  </a:solidFill>
                </a:rPr>
                <a:t>Requirements</a:t>
              </a:r>
              <a:endParaRPr lang="en-US" altLang="en-US" sz="28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631825" y="4132263"/>
              <a:ext cx="4519028" cy="111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Precise/specific statement of requirements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Agreement between client and developers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Describes the “how” in non-technical terms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en-US" sz="2000" b="1" dirty="0" smtClean="0"/>
                <a:t> Formal notation and more detailed diagrams</a:t>
              </a:r>
              <a:endParaRPr lang="en-US" altLang="en-US" sz="2000" b="1" dirty="0"/>
            </a:p>
          </p:txBody>
        </p: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631825" y="3598863"/>
              <a:ext cx="1971637" cy="440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u="sng" dirty="0" smtClean="0">
                  <a:solidFill>
                    <a:srgbClr val="FF0000"/>
                  </a:solidFill>
                </a:rPr>
                <a:t>Specifications</a:t>
              </a:r>
              <a:endParaRPr lang="en-US" altLang="en-US" sz="28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7165238" y="4293240"/>
              <a:ext cx="1218626" cy="4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200" b="1" u="sng" dirty="0" smtClean="0">
                  <a:solidFill>
                    <a:srgbClr val="FF0000"/>
                  </a:solidFill>
                </a:rPr>
                <a:t>Design</a:t>
              </a:r>
              <a:endParaRPr lang="en-US" altLang="en-US" sz="32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>
              <a:off x="1447800" y="2590800"/>
              <a:ext cx="485775" cy="976313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3" name="AutoShape 54"/>
            <p:cNvSpPr>
              <a:spLocks noChangeArrowheads="1"/>
            </p:cNvSpPr>
            <p:nvPr/>
          </p:nvSpPr>
          <p:spPr bwMode="auto">
            <a:xfrm>
              <a:off x="5816992" y="4395551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u="sng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74" y="3196683"/>
            <a:ext cx="7078063" cy="168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2526" y="2573462"/>
            <a:ext cx="408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SRS: Software Requirements Specification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SDD: Software Design Document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err="1" smtClean="0">
                <a:solidFill>
                  <a:srgbClr val="FF0000"/>
                </a:solidFill>
              </a:rPr>
              <a:t>Desgin</a:t>
            </a:r>
            <a:r>
              <a:rPr lang="en-US" altLang="en-US" sz="3200" dirty="0" smtClean="0">
                <a:solidFill>
                  <a:srgbClr val="FF0000"/>
                </a:solidFill>
              </a:rPr>
              <a:t> Approaches</a:t>
            </a:r>
            <a:endParaRPr lang="en-US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42458" y="1606252"/>
            <a:ext cx="5631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The Bottom-up Approach Benefits</a:t>
            </a:r>
          </a:p>
          <a:p>
            <a:pPr fontAlgn="ctr"/>
            <a:r>
              <a:rPr lang="en-US" sz="2400" b="1" dirty="0" smtClean="0">
                <a:solidFill>
                  <a:srgbClr val="FF0000"/>
                </a:solidFill>
              </a:rPr>
              <a:t>Modularity </a:t>
            </a:r>
            <a:r>
              <a:rPr lang="en-US" sz="2400" b="1" dirty="0">
                <a:solidFill>
                  <a:srgbClr val="FF0000"/>
                </a:solidFill>
              </a:rPr>
              <a:t>and Reusability: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This approach promotes the creation of modular, reusable components, which can be beneficial for future projects. </a:t>
            </a:r>
          </a:p>
          <a:p>
            <a:pPr fontAlgn="ctr"/>
            <a:r>
              <a:rPr lang="en-US" sz="2400" b="1" dirty="0">
                <a:solidFill>
                  <a:srgbClr val="FF0000"/>
                </a:solidFill>
              </a:rPr>
              <a:t>Incremental Development: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It allows for incremental development and testing, making it easier to identify and fix problems early on.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Focus on Low-Level Details: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It allows developers to focus on the details of the basic components before addressing the complexities of the overall system. </a:t>
            </a:r>
          </a:p>
          <a:p>
            <a:r>
              <a:rPr lang="en-US" sz="2400" dirty="0" smtClean="0"/>
              <a:t>.</a:t>
            </a:r>
            <a:r>
              <a:rPr lang="en-US" sz="2400" dirty="0"/>
              <a:t> 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568507"/>
            <a:ext cx="55090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The Top-down Approach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Benefits: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fontAlgn="ctr"/>
            <a:r>
              <a:rPr lang="en-US" sz="2400" b="1" dirty="0">
                <a:solidFill>
                  <a:srgbClr val="FF0000"/>
                </a:solidFill>
              </a:rPr>
              <a:t>Clear Structure: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Helps create a well-structured and organized system. </a:t>
            </a:r>
          </a:p>
          <a:p>
            <a:pPr fontAlgn="ctr"/>
            <a:r>
              <a:rPr lang="en-US" sz="2400" b="1" dirty="0">
                <a:solidFill>
                  <a:srgbClr val="FF0000"/>
                </a:solidFill>
              </a:rPr>
              <a:t>Easier Maintenance: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The modular nature makes it easier to maintain and modify the system. </a:t>
            </a:r>
          </a:p>
          <a:p>
            <a:pPr fontAlgn="ctr"/>
            <a:r>
              <a:rPr lang="en-US" sz="2400" b="1" dirty="0">
                <a:solidFill>
                  <a:srgbClr val="FF0000"/>
                </a:solidFill>
              </a:rPr>
              <a:t>Improved Collaboration: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A top-down approach facilitates better communication and collaboration among developers.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Early Error Detection: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 By focusing on the big picture first, potential issues can be identified and addressed early in the development process. </a:t>
            </a:r>
          </a:p>
        </p:txBody>
      </p:sp>
    </p:spTree>
    <p:extLst>
      <p:ext uri="{BB962C8B-B14F-4D97-AF65-F5344CB8AC3E}">
        <p14:creationId xmlns:p14="http://schemas.microsoft.com/office/powerpoint/2010/main" val="25617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1212" y="856357"/>
            <a:ext cx="112223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In the </a:t>
            </a:r>
            <a:r>
              <a:rPr lang="en-US" sz="2400" dirty="0" smtClean="0">
                <a:solidFill>
                  <a:srgbClr val="FF0000"/>
                </a:solidFill>
                <a:latin typeface="Google Sans"/>
              </a:rPr>
              <a:t>Design </a:t>
            </a:r>
            <a:r>
              <a:rPr lang="en-US" sz="2400" dirty="0">
                <a:solidFill>
                  <a:srgbClr val="FF0000"/>
                </a:solidFill>
                <a:latin typeface="Google Sans"/>
              </a:rPr>
              <a:t>Phase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is most creative 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process readable and easy to understand, 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where it 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translates requirements into a detailed plan, outlining the system's architecture, components, and interfaces, </a:t>
            </a:r>
            <a:r>
              <a:rPr lang="en-US" sz="2400" dirty="0" smtClean="0">
                <a:solidFill>
                  <a:srgbClr val="FF0000"/>
                </a:solidFill>
                <a:latin typeface="Google Sans"/>
              </a:rPr>
              <a:t>ensuring the product is fulfill the criteria functionally and technically,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oogle Sans"/>
              </a:rPr>
              <a:t>it must contain all the requirement which were given in SRS . </a:t>
            </a:r>
          </a:p>
          <a:p>
            <a:pPr fontAlgn="ctr"/>
            <a:endParaRPr lang="en-US" sz="2400" dirty="0">
              <a:solidFill>
                <a:srgbClr val="001D35"/>
              </a:solidFill>
              <a:latin typeface="Google Sans"/>
            </a:endParaRPr>
          </a:p>
          <a:p>
            <a:r>
              <a:rPr lang="en-US" sz="2400" dirty="0">
                <a:solidFill>
                  <a:srgbClr val="001D35"/>
                </a:solidFill>
                <a:latin typeface="Google Sans"/>
              </a:rPr>
              <a:t>Key Activities and Goals: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Detailed Specification: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The design phase converts the requirements gathered in the previous phases into detailed specifications, including system architecture, database design, user interface, and software components.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System Architecture: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Defining the overall structure and organization of the system, including modules, interfaces, and data flow.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Component Design: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Designing individual software components and their interactions, ensuring they meet the system's requirements.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Database Design: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Planning the structure and organization of the database, including tables, relationships, and data types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.</a:t>
            </a:r>
            <a:endParaRPr lang="en-US" sz="2400" dirty="0">
              <a:solidFill>
                <a:srgbClr val="001D35"/>
              </a:solidFill>
              <a:latin typeface="Goog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904" y="1861500"/>
            <a:ext cx="11231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oogle Sans"/>
              </a:rPr>
              <a:t>User </a:t>
            </a:r>
            <a:r>
              <a:rPr lang="en-US" sz="2400" b="1" dirty="0">
                <a:solidFill>
                  <a:srgbClr val="FF0000"/>
                </a:solidFill>
                <a:latin typeface="Google Sans"/>
              </a:rPr>
              <a:t>Interface </a:t>
            </a:r>
            <a:r>
              <a:rPr lang="en-US" sz="2400" b="1" dirty="0" smtClean="0">
                <a:solidFill>
                  <a:srgbClr val="FF0000"/>
                </a:solidFill>
                <a:latin typeface="Google Sans"/>
              </a:rPr>
              <a:t>Design (UI/UX):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Designing the user interface to ensure it is user-friendly and 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intuitive (Real look).</a:t>
            </a:r>
            <a:endParaRPr lang="en-US" sz="2400" dirty="0">
              <a:solidFill>
                <a:srgbClr val="001D35"/>
              </a:solidFill>
              <a:latin typeface="Google Sans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Security Planning: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Identifying and addressing potential security risks and vulnerabilities.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Technology Selection: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Choosing the appropriate technologies and tools for developing the system.</a:t>
            </a:r>
          </a:p>
          <a:p>
            <a:pPr fontAlgn="ctr"/>
            <a:r>
              <a:rPr lang="en-US" sz="2400" b="1" dirty="0">
                <a:solidFill>
                  <a:srgbClr val="FF0000"/>
                </a:solidFill>
                <a:latin typeface="Google Sans"/>
              </a:rPr>
              <a:t>Documentation: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Creating detailed documentation, including design specifications, architecture diagrams, and user manuals. </a:t>
            </a:r>
          </a:p>
        </p:txBody>
      </p:sp>
    </p:spTree>
    <p:extLst>
      <p:ext uri="{BB962C8B-B14F-4D97-AF65-F5344CB8AC3E}">
        <p14:creationId xmlns:p14="http://schemas.microsoft.com/office/powerpoint/2010/main" val="9027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6164" y="1192794"/>
            <a:ext cx="10917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D35"/>
                </a:solidFill>
                <a:latin typeface="Google Sans"/>
              </a:rPr>
              <a:t>Outcomes of the Design Phase: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System Architecture Diagram: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A visual representation of the system's structure and components.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Database Design Document: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A document outlining the database schema, tables, and relationships.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User Interface Design Mockups: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Prototypes or sketches of the user interface.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Software Component Specifications: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Detailed specifications for each software component.</a:t>
            </a:r>
          </a:p>
          <a:p>
            <a:pPr fontAlgn="ctr"/>
            <a:r>
              <a:rPr lang="en-US" sz="2400" b="1" dirty="0">
                <a:solidFill>
                  <a:srgbClr val="FF0000"/>
                </a:solidFill>
                <a:latin typeface="Google Sans"/>
              </a:rPr>
              <a:t>Design Document: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A comprehensive document summarizing the design decisions and specifications. </a:t>
            </a:r>
          </a:p>
        </p:txBody>
      </p:sp>
    </p:spTree>
    <p:extLst>
      <p:ext uri="{BB962C8B-B14F-4D97-AF65-F5344CB8AC3E}">
        <p14:creationId xmlns:p14="http://schemas.microsoft.com/office/powerpoint/2010/main" val="73844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4255" y="1293235"/>
            <a:ext cx="109173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D35"/>
                </a:solidFill>
                <a:latin typeface="Google Sans"/>
              </a:rPr>
              <a:t>Importance of the Design Phase: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Foundation for </a:t>
            </a:r>
            <a:r>
              <a:rPr lang="en-US" sz="2400" b="1" dirty="0" smtClean="0">
                <a:solidFill>
                  <a:srgbClr val="FF0000"/>
                </a:solidFill>
                <a:latin typeface="Google Sans"/>
              </a:rPr>
              <a:t>Development: </a:t>
            </a:r>
            <a:r>
              <a:rPr lang="en-US" sz="2400" dirty="0" smtClean="0">
                <a:solidFill>
                  <a:srgbClr val="001D35"/>
                </a:solidFill>
                <a:latin typeface="Google Sans"/>
              </a:rPr>
              <a:t>The 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design phase provides the foundation for the subsequent development phase, ensuring that the developers have a clear understanding of the system's structure and components. 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Google Sans"/>
              </a:rPr>
              <a:t>Ensuring </a:t>
            </a:r>
            <a:r>
              <a:rPr lang="en-US" sz="2400" b="1" dirty="0">
                <a:solidFill>
                  <a:srgbClr val="FF0000"/>
                </a:solidFill>
                <a:latin typeface="Google Sans"/>
              </a:rPr>
              <a:t>Functionality and Technical Soundness:</a:t>
            </a:r>
            <a:endParaRPr lang="en-US" sz="2400" dirty="0">
              <a:solidFill>
                <a:srgbClr val="FF0000"/>
              </a:solidFill>
              <a:latin typeface="Google Sans"/>
            </a:endParaRPr>
          </a:p>
          <a:p>
            <a:pPr fontAlgn="ctr"/>
            <a:r>
              <a:rPr lang="en-US" sz="2400" dirty="0">
                <a:solidFill>
                  <a:srgbClr val="001D35"/>
                </a:solidFill>
                <a:latin typeface="Google Sans"/>
              </a:rPr>
              <a:t>A well-designed system is more likely to be functional, reliable, and maintainable. 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Identifying Potential Problems Early:</a:t>
            </a:r>
            <a:endParaRPr lang="en-US" sz="2400" dirty="0">
              <a:solidFill>
                <a:srgbClr val="FF0000"/>
              </a:solidFill>
              <a:latin typeface="Google Sans"/>
            </a:endParaRPr>
          </a:p>
          <a:p>
            <a:pPr fontAlgn="ctr"/>
            <a:r>
              <a:rPr lang="en-US" sz="2400" dirty="0">
                <a:solidFill>
                  <a:srgbClr val="001D35"/>
                </a:solidFill>
                <a:latin typeface="Google Sans"/>
              </a:rPr>
              <a:t>The design phase allows for identifying potential problems and issues early in the development process, reducing the risk of costly rework later on. </a:t>
            </a:r>
          </a:p>
          <a:p>
            <a:r>
              <a:rPr lang="en-US" sz="2400" b="1" dirty="0">
                <a:solidFill>
                  <a:srgbClr val="FF0000"/>
                </a:solidFill>
                <a:latin typeface="Google Sans"/>
              </a:rPr>
              <a:t>Facilitating Communication:</a:t>
            </a:r>
            <a:endParaRPr lang="en-US" sz="2400" dirty="0">
              <a:solidFill>
                <a:srgbClr val="FF0000"/>
              </a:solidFill>
              <a:latin typeface="Google Sans"/>
            </a:endParaRPr>
          </a:p>
          <a:p>
            <a:r>
              <a:rPr lang="en-US" sz="2400" dirty="0">
                <a:solidFill>
                  <a:srgbClr val="001D35"/>
                </a:solidFill>
                <a:latin typeface="Google Sans"/>
              </a:rPr>
              <a:t>The design phase facilitates communication between stakeholders, including developers, clients, and end-users, ensuring that everyone is on the same page. </a:t>
            </a:r>
            <a:endParaRPr lang="en-US" sz="2400" dirty="0">
              <a:solidFill>
                <a:srgbClr val="001D35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65960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893889" y="773365"/>
            <a:ext cx="77724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400" b="1" dirty="0" smtClean="0">
                <a:solidFill>
                  <a:srgbClr val="FF0000"/>
                </a:solidFill>
              </a:rPr>
              <a:t>WHEN WE COMPLETE THE DESIGN?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1495" y="1366204"/>
            <a:ext cx="91146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 smtClean="0">
                <a:solidFill>
                  <a:srgbClr val="002060"/>
                </a:solidFill>
              </a:rPr>
              <a:t>We have: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Screen and report layouts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User instructions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Specifications for programmers </a:t>
            </a:r>
            <a:r>
              <a:rPr lang="en-US" altLang="en-US" dirty="0" smtClean="0">
                <a:solidFill>
                  <a:srgbClr val="FF0000"/>
                </a:solidFill>
              </a:rPr>
              <a:t>(Algorithms &amp; Flow charts..</a:t>
            </a:r>
            <a:r>
              <a:rPr lang="en-US" altLang="en-US" dirty="0" err="1" smtClean="0">
                <a:solidFill>
                  <a:srgbClr val="FF0000"/>
                </a:solidFill>
              </a:rPr>
              <a:t>etc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Instructions for operations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Backup and restart/recovery instructions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An audit trail </a:t>
            </a:r>
            <a:r>
              <a:rPr lang="en-US" alt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facilitate verification and </a:t>
            </a:r>
            <a:r>
              <a:rPr lang="en-US" dirty="0" smtClean="0">
                <a:solidFill>
                  <a:srgbClr val="FF0000"/>
                </a:solidFill>
              </a:rPr>
              <a:t>accountability)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Documented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93889" y="4681634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srgbClr val="FF0000"/>
                </a:solidFill>
              </a:rPr>
              <a:t>Software Architecture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21559" y="5098011"/>
            <a:ext cx="9466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Global 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structure of processing components and data structures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377523" y="5695164"/>
            <a:ext cx="2595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Software Design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6951" y="6169277"/>
            <a:ext cx="10115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Transformation </a:t>
            </a: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of specifications into data structures and algorithms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317751" y="4503990"/>
            <a:ext cx="792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4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3399" y="1846009"/>
            <a:ext cx="11420476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Partitioning Specifications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Choosing Data And Software Criteria For Partitioning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Representing Information, Processing Steps, Control Flow…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Separating Function And Data Detail From Abstractions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Designing In Testability, Maintainability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Achieving A Complete, Consistent, High-quality Design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Software Design </a:t>
            </a:r>
            <a:r>
              <a:rPr lang="en-US" altLang="en-US" sz="3200" dirty="0">
                <a:solidFill>
                  <a:srgbClr val="FF0000"/>
                </a:solidFill>
              </a:rPr>
              <a:t>I</a:t>
            </a:r>
            <a:r>
              <a:rPr lang="en-US" altLang="en-US" sz="3200" dirty="0" smtClean="0">
                <a:solidFill>
                  <a:srgbClr val="FF0000"/>
                </a:solidFill>
              </a:rPr>
              <a:t>ssues / Challenges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7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7500653-B8DC-06AB-B955-FBE1837EF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4" y="254253"/>
            <a:ext cx="816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PK" sz="28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SYSTEMS DEVELOPMENT LIFE CYCLE (SDLC)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93" y="0"/>
            <a:ext cx="1036907" cy="12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33399" y="838200"/>
            <a:ext cx="10239375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FF0000"/>
                </a:solidFill>
              </a:rPr>
              <a:t>What To Design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  <a:endParaRPr lang="en-US" altLang="en-US" sz="3200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896225" y="3210283"/>
            <a:ext cx="26677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Controls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Security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Audit trails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Backup/recovery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66800" y="4222750"/>
            <a:ext cx="30504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</a:rPr>
              <a:t>Fault prevention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Exception handling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Test data</a:t>
            </a:r>
          </a:p>
          <a:p>
            <a:r>
              <a:rPr lang="en-US" altLang="en-US" sz="2400" b="1" dirty="0" smtClean="0">
                <a:solidFill>
                  <a:srgbClr val="FF0000"/>
                </a:solidFill>
              </a:rPr>
              <a:t>Test methods/plans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453063" y="3057883"/>
            <a:ext cx="17267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Codes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Data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Processes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Interfaces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143000" y="1889125"/>
            <a:ext cx="3482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Business procedures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User instructions </a:t>
            </a:r>
          </a:p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Operating instructions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153025" y="5601820"/>
            <a:ext cx="57486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In addition to documenting the design</a:t>
            </a:r>
          </a:p>
          <a:p>
            <a:pPr lvl="1">
              <a:buFontTx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Design rationale</a:t>
            </a:r>
          </a:p>
          <a:p>
            <a:pPr lvl="1">
              <a:buFontTx/>
              <a:buChar char="•"/>
            </a:pPr>
            <a:r>
              <a:rPr lang="en-US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 Performance constraints</a:t>
            </a:r>
            <a:endParaRPr lang="en-US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3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1689</Words>
  <Application>Microsoft Office PowerPoint</Application>
  <PresentationFormat>Widescreen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Google Sans</vt:lpstr>
      <vt:lpstr>Univers (W1)</vt:lpstr>
      <vt:lpstr>Office Theme</vt:lpstr>
      <vt:lpstr>DESIGN ANALYSIS Conceptual Design Physical Design  </vt:lpstr>
      <vt:lpstr>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Here</dc:title>
  <dc:creator>ARFA</dc:creator>
  <cp:lastModifiedBy>umer rana</cp:lastModifiedBy>
  <cp:revision>173</cp:revision>
  <dcterms:created xsi:type="dcterms:W3CDTF">2020-04-03T08:52:33Z</dcterms:created>
  <dcterms:modified xsi:type="dcterms:W3CDTF">2025-04-01T10:52:37Z</dcterms:modified>
</cp:coreProperties>
</file>